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82080" y="2666880"/>
            <a:ext cx="770436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982080" y="4407840"/>
            <a:ext cx="770436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982080" y="2666880"/>
            <a:ext cx="375948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929840" y="2666880"/>
            <a:ext cx="375948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982080" y="4407840"/>
            <a:ext cx="375948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929840" y="4407840"/>
            <a:ext cx="375948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982080" y="2666880"/>
            <a:ext cx="248040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3587040" y="2666880"/>
            <a:ext cx="248040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191640" y="2666880"/>
            <a:ext cx="248040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982080" y="4407840"/>
            <a:ext cx="248040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3587040" y="4407840"/>
            <a:ext cx="248040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191640" y="4407840"/>
            <a:ext cx="248040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982080" y="2666880"/>
            <a:ext cx="7704360" cy="333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82080" y="2666880"/>
            <a:ext cx="7704360" cy="3332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982080" y="2666880"/>
            <a:ext cx="3759480" cy="3332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929840" y="2666880"/>
            <a:ext cx="3759480" cy="3332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982080" y="457200"/>
            <a:ext cx="7704360" cy="9182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982080" y="2666880"/>
            <a:ext cx="375948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929840" y="2666880"/>
            <a:ext cx="3759480" cy="3332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982080" y="4407840"/>
            <a:ext cx="375948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982080" y="2666880"/>
            <a:ext cx="3759480" cy="3332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929840" y="2666880"/>
            <a:ext cx="375948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929840" y="4407840"/>
            <a:ext cx="375948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82080" y="2666880"/>
            <a:ext cx="375948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929840" y="2666880"/>
            <a:ext cx="375948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82080" y="4407840"/>
            <a:ext cx="7704360" cy="1589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"/>
          <p:cNvGrpSpPr/>
          <p:nvPr/>
        </p:nvGrpSpPr>
        <p:grpSpPr>
          <a:xfrm>
            <a:off x="0" y="0"/>
            <a:ext cx="2131560" cy="6857640"/>
            <a:chOff x="0" y="0"/>
            <a:chExt cx="2131560" cy="6857640"/>
          </a:xfrm>
        </p:grpSpPr>
        <p:sp>
          <p:nvSpPr>
            <p:cNvPr id="13" name="CustomShape 2"/>
            <p:cNvSpPr/>
            <p:nvPr/>
          </p:nvSpPr>
          <p:spPr>
            <a:xfrm>
              <a:off x="0" y="0"/>
              <a:ext cx="1072800" cy="5290920"/>
            </a:xfrm>
            <a:custGeom>
              <a:avLst/>
              <a:gdLst/>
              <a:ahLst/>
              <a:cxnLst/>
              <a:rect l="l" t="t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0" y="0"/>
              <a:ext cx="758520" cy="4624200"/>
            </a:xfrm>
            <a:custGeom>
              <a:avLst/>
              <a:gdLst/>
              <a:ahLst/>
              <a:cxnLst/>
              <a:rect l="l" t="t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0" y="5662440"/>
              <a:ext cx="906120" cy="1195200"/>
            </a:xfrm>
            <a:custGeom>
              <a:avLst/>
              <a:gdLst/>
              <a:ahLst/>
              <a:cxnLst/>
              <a:rect l="l" t="t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0" y="5295960"/>
              <a:ext cx="1487160" cy="1561680"/>
            </a:xfrm>
            <a:custGeom>
              <a:avLst/>
              <a:gdLst/>
              <a:ahLst/>
              <a:cxnLst/>
              <a:rect l="l" t="t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0" y="5257800"/>
              <a:ext cx="2131560" cy="1599840"/>
            </a:xfrm>
            <a:custGeom>
              <a:avLst/>
              <a:gdLst/>
              <a:ahLst/>
              <a:cxnLst/>
              <a:rect l="l" t="t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0" y="5357880"/>
              <a:ext cx="1377720" cy="1499760"/>
            </a:xfrm>
            <a:custGeom>
              <a:avLst/>
              <a:gdLst/>
              <a:ahLst/>
              <a:cxnLst/>
              <a:rect l="l" t="t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360" cy="19807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Corbel"/>
              </a:rPr>
              <a:t>Clique para editar o título mestre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982080" y="2666880"/>
            <a:ext cx="7704360" cy="3332520"/>
          </a:xfrm>
          <a:prstGeom prst="rect">
            <a:avLst/>
          </a:prstGeom>
        </p:spPr>
        <p:txBody>
          <a:bodyPr anchor="ctr"/>
          <a:lstStyle/>
          <a:p>
            <a:pPr marL="285840" indent="-28548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orbel"/>
              </a:rPr>
              <a:t>Editar estilos de texto Mestre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orbel"/>
              </a:rPr>
              <a:t>Segundo nível</a:t>
            </a:r>
          </a:p>
          <a:p>
            <a:pPr marL="1200240" lvl="2" indent="-2854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</a:rPr>
              <a:t>Terceiro nível</a:t>
            </a:r>
          </a:p>
          <a:p>
            <a:pPr marL="1542960" lvl="3" indent="-171000">
              <a:lnSpc>
                <a:spcPct val="100000"/>
              </a:lnSpc>
              <a:spcBef>
                <a:spcPts val="320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Corbel"/>
              </a:rPr>
              <a:t>Quarto nível</a:t>
            </a:r>
          </a:p>
          <a:p>
            <a:pPr marL="2000160" lvl="4" indent="-171000">
              <a:lnSpc>
                <a:spcPct val="100000"/>
              </a:lnSpc>
              <a:spcBef>
                <a:spcPts val="281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Corbel"/>
              </a:rPr>
              <a:t>Quinto nível</a:t>
            </a:r>
          </a:p>
        </p:txBody>
      </p:sp>
      <p:sp>
        <p:nvSpPr>
          <p:cNvPr id="9" name="PlaceHolder 10"/>
          <p:cNvSpPr>
            <a:spLocks noGrp="1"/>
          </p:cNvSpPr>
          <p:nvPr>
            <p:ph type="dt"/>
          </p:nvPr>
        </p:nvSpPr>
        <p:spPr>
          <a:xfrm>
            <a:off x="7344360" y="6108120"/>
            <a:ext cx="8571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AA4E04A-EBD8-4052-8AC3-E77C10AA990F}" type="datetime1">
              <a:rPr lang="pt-BR" sz="1000" b="0" strike="noStrike" spc="-1">
                <a:solidFill>
                  <a:srgbClr val="000000"/>
                </a:solidFill>
                <a:latin typeface="Corbel"/>
              </a:rPr>
              <a:t>03/05/2021</a:t>
            </a:fld>
            <a:endParaRPr lang="pt-BR" sz="1000" b="0" strike="noStrike" spc="-1" dirty="0">
              <a:latin typeface="Times New Roman"/>
            </a:endParaRPr>
          </a:p>
        </p:txBody>
      </p:sp>
      <p:sp>
        <p:nvSpPr>
          <p:cNvPr id="10" name="PlaceHolder 11"/>
          <p:cNvSpPr>
            <a:spLocks noGrp="1"/>
          </p:cNvSpPr>
          <p:nvPr>
            <p:ph type="ftr"/>
          </p:nvPr>
        </p:nvSpPr>
        <p:spPr>
          <a:xfrm>
            <a:off x="1972800" y="6108120"/>
            <a:ext cx="5314320" cy="364680"/>
          </a:xfrm>
          <a:prstGeom prst="rect">
            <a:avLst/>
          </a:prstGeom>
        </p:spPr>
        <p:txBody>
          <a:bodyPr anchor="ctr"/>
          <a:lstStyle/>
          <a:p>
            <a:endParaRPr lang="pt-BR" sz="2400" b="0" strike="noStrike" spc="-1" dirty="0">
              <a:latin typeface="Times New Roman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sldNum"/>
          </p:nvPr>
        </p:nvSpPr>
        <p:spPr>
          <a:xfrm>
            <a:off x="8259120" y="6108120"/>
            <a:ext cx="4273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86AA85EF-22D8-459C-944A-11D0493E4426}" type="slidenum">
              <a:rPr lang="pt-BR" sz="2000" b="0" strike="noStrike" spc="-1">
                <a:solidFill>
                  <a:srgbClr val="FFFFFF"/>
                </a:solidFill>
                <a:latin typeface="Corbel"/>
                <a:ea typeface="Corbel"/>
              </a:rPr>
              <a:t>‹nº›</a:t>
            </a:fld>
            <a:endParaRPr lang="pt-BR" sz="2000" b="0" strike="noStrike" spc="-1" dirty="0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982080" y="457200"/>
            <a:ext cx="7704360" cy="19807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endParaRPr lang="en-US" sz="18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982080" y="2666880"/>
            <a:ext cx="7704360" cy="3332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endParaRPr lang="en-US" sz="2400" b="0" strike="noStrike" spc="-1" dirty="0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50" name="Picture 2"/>
          <p:cNvPicPr/>
          <p:nvPr/>
        </p:nvPicPr>
        <p:blipFill>
          <a:blip r:embed="rId2"/>
          <a:stretch/>
        </p:blipFill>
        <p:spPr>
          <a:xfrm>
            <a:off x="-63360" y="30240"/>
            <a:ext cx="10791360" cy="7457760"/>
          </a:xfrm>
          <a:prstGeom prst="rect">
            <a:avLst/>
          </a:prstGeom>
          <a:ln>
            <a:noFill/>
          </a:ln>
        </p:spPr>
      </p:pic>
      <p:sp>
        <p:nvSpPr>
          <p:cNvPr id="51" name="CustomShape 3"/>
          <p:cNvSpPr/>
          <p:nvPr/>
        </p:nvSpPr>
        <p:spPr>
          <a:xfrm>
            <a:off x="2068920" y="4077000"/>
            <a:ext cx="6408360" cy="319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BR" sz="2800" b="1" strike="noStrike" spc="148" dirty="0">
                <a:solidFill>
                  <a:srgbClr val="F8F8F8"/>
                </a:solidFill>
                <a:latin typeface="Corbel"/>
              </a:rPr>
              <a:t>AUDIÊNCIA PÚBLICA SOBRE O ENFRENTAMENTO DA VIOLÊNCIA SEXUAL CONTRA CRIANÇAS E ADOLESCENTES NO MUNICÍPIO DE XXXXXXXXXX </a:t>
            </a:r>
            <a:endParaRPr lang="pt-BR" sz="2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endParaRPr lang="pt-BR" sz="2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pt-BR" sz="3200" b="1" strike="noStrike" spc="148" dirty="0">
                <a:solidFill>
                  <a:srgbClr val="F8F8F8"/>
                </a:solidFill>
                <a:latin typeface="Corbel"/>
              </a:rPr>
              <a:t>PROMOTOR DE JUSTIÇA</a:t>
            </a:r>
            <a:endParaRPr lang="pt-BR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1373040" y="332640"/>
            <a:ext cx="6922800" cy="1223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000000"/>
                </a:solidFill>
                <a:latin typeface="Corbel"/>
              </a:rPr>
              <a:t>OBJETIVOS</a:t>
            </a:r>
          </a:p>
        </p:txBody>
      </p:sp>
      <p:sp>
        <p:nvSpPr>
          <p:cNvPr id="53" name="TextShape 2"/>
          <p:cNvSpPr txBox="1"/>
          <p:nvPr/>
        </p:nvSpPr>
        <p:spPr>
          <a:xfrm>
            <a:off x="851451" y="1676228"/>
            <a:ext cx="7704360" cy="45867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0000" lnSpcReduction="20000"/>
          </a:bodyPr>
          <a:lstStyle/>
          <a:p>
            <a:pPr marL="285840" indent="-285480"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Corbel"/>
              </a:rPr>
              <a:t>1. Objetivo Geral: </a:t>
            </a:r>
            <a:endParaRPr lang="en-US" sz="2400" b="0" strike="noStrike" spc="-1" dirty="0">
              <a:solidFill>
                <a:srgbClr val="000000"/>
              </a:solidFill>
              <a:latin typeface="Corbel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Conscientizar e fomentar o debate entre a sociedade local e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orbel"/>
              </a:rPr>
              <a:t>so </a:t>
            </a: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órgãos públicos, com vistas a criar estratégias para o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orbel"/>
              </a:rPr>
              <a:t>enfrentamento </a:t>
            </a: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da violência (abuso e exploração) sexual no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orbel"/>
              </a:rPr>
              <a:t>Município </a:t>
            </a: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de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orbel"/>
              </a:rPr>
              <a:t> </a:t>
            </a:r>
            <a:r>
              <a:rPr lang="en-US" sz="2400" spc="-1" dirty="0" smtClean="0">
                <a:solidFill>
                  <a:srgbClr val="000000"/>
                </a:solidFill>
                <a:latin typeface="Corbel"/>
              </a:rPr>
              <a:t>XXX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orbel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Corbel"/>
            </a:endParaRPr>
          </a:p>
          <a:p>
            <a:pPr marL="285840" indent="-285480"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Corbel"/>
              </a:rPr>
              <a:t>2. Objetivo Específico</a:t>
            </a: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: </a:t>
            </a:r>
          </a:p>
          <a:p>
            <a:pPr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2.1 – Expor nas ações desenvolvidas por diversos órgãos com atuação no município de xxxxxxxxxxxx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orbel"/>
              </a:rPr>
              <a:t>me </a:t>
            </a: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atenção ao problema.</a:t>
            </a:r>
          </a:p>
          <a:p>
            <a:pPr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2.3 – Conscientizar a população local acerca dos malefícios causados às crianças e adolescentes submetidos a essa forma de violência.</a:t>
            </a:r>
          </a:p>
          <a:p>
            <a:pPr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2.4 – Estimular as denúncias formais, para que o Ministério Público, Defensoria Pública, o Poder Judiciário e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orbel"/>
              </a:rPr>
              <a:t>so </a:t>
            </a: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demais atores da rede de atendimento à criança e ao adolescente possam adotar as medidas pertinentes, com vistas a erradicar a prática da violência sexual de crianças e adolescentes no município. </a:t>
            </a:r>
          </a:p>
          <a:p>
            <a:pPr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2.5 – Conhecer, através dos representantes de órgãos públicos locais, quais as políticas públicas que estão sendo utilizadas no município de xxxxxxxxxxxxxx. </a:t>
            </a:r>
          </a:p>
          <a:p>
            <a:pPr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endParaRPr lang="en-US" sz="2400" b="0" strike="noStrike" spc="-1" dirty="0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982080" y="457200"/>
            <a:ext cx="7704360" cy="955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000000"/>
                </a:solidFill>
                <a:latin typeface="Corbel"/>
              </a:rPr>
              <a:t>Formas de violência</a:t>
            </a:r>
          </a:p>
        </p:txBody>
      </p:sp>
      <p:sp>
        <p:nvSpPr>
          <p:cNvPr id="55" name="TextShape 2"/>
          <p:cNvSpPr txBox="1"/>
          <p:nvPr/>
        </p:nvSpPr>
        <p:spPr>
          <a:xfrm>
            <a:off x="982080" y="1412640"/>
            <a:ext cx="7704360" cy="45867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/>
          </a:bodyPr>
          <a:lstStyle/>
          <a:p>
            <a:pPr marL="285840" indent="-285480"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Há várias formas de violência sofridas pelas crianças e adolescentes: violência física (decorrentes de atos concretos, que deixam vestígios em regra), psicológica (que decorre de ofensas, discriminação, bullyng, xingamentos), sexual e negligência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orbel"/>
              </a:rPr>
              <a:t>(omissão, quando </a:t>
            </a: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se tem o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orbel"/>
              </a:rPr>
              <a:t>dever </a:t>
            </a: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de cuidado de proteção não é exercido).</a:t>
            </a:r>
          </a:p>
          <a:p>
            <a:pPr marL="285840" indent="-285480"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É a violação dos direitos sexuais, no sentido de abusar ou explorar do corpo e da sexualidade de crianças e adolescentes. Tanto o estímulo da sexualidade da criança ou adolescente, como utilizá-la para obter estimulação sobre sua pessoa ou de outra pessoa, configuram-se como Violência Sexual.</a:t>
            </a:r>
          </a:p>
          <a:p>
            <a:pPr marL="285840" indent="-285480"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Nem sempre vai existir o contato físico.</a:t>
            </a:r>
          </a:p>
          <a:p>
            <a:pPr algn="just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endParaRPr lang="en-US" sz="2400" b="0" strike="noStrike" spc="-1" dirty="0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997920" y="116640"/>
            <a:ext cx="7462080" cy="1007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00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000000"/>
                </a:solidFill>
                <a:latin typeface="Corbel"/>
              </a:rPr>
              <a:t>DADOS COLETADOS REFERENTES A REGISTROS DE PROCESSOS DE CRIMES PRATICADOS CONTRA CRIANÇAS E ADOLESCENTES</a:t>
            </a:r>
          </a:p>
        </p:txBody>
      </p:sp>
      <p:sp>
        <p:nvSpPr>
          <p:cNvPr id="57" name="TextShape 2"/>
          <p:cNvSpPr txBox="1"/>
          <p:nvPr/>
        </p:nvSpPr>
        <p:spPr>
          <a:xfrm>
            <a:off x="997920" y="1196640"/>
            <a:ext cx="8038080" cy="4988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85840" indent="-2854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Corbel"/>
              </a:rPr>
              <a:t>INQUÉRITOS POLICIAIS INSTAURADOS NO ANO DE</a:t>
            </a:r>
          </a:p>
          <a:p>
            <a:pPr marL="285840" indent="-2854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Corbel"/>
              </a:rPr>
              <a:t>DENÚNCIAS OFERECIDAS NO ANO DE</a:t>
            </a:r>
          </a:p>
          <a:p>
            <a:pPr marL="285840" indent="-2854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Corbel"/>
              </a:rPr>
              <a:t>AÇÕES PENAIS EM TRÂMITE</a:t>
            </a:r>
          </a:p>
          <a:p>
            <a:pPr marL="285840" indent="-2854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Corbel"/>
              </a:rPr>
              <a:t>RÉUS PRESOS PROVISÓRIOS</a:t>
            </a:r>
          </a:p>
          <a:p>
            <a:pPr marL="285840" indent="-2854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8D1515"/>
              </a:buClr>
              <a:buSzPct val="145000"/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Corbel"/>
              </a:rPr>
              <a:t>RÉUS CONDENADOS</a:t>
            </a: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</a:pPr>
            <a:endParaRPr lang="en-US" sz="2000" b="0" strike="noStrike" spc="-1" dirty="0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22</TotalTime>
  <Words>338</Words>
  <Application>Microsoft Office PowerPoint</Application>
  <PresentationFormat>Apresentação na tela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Corbel</vt:lpstr>
      <vt:lpstr>DejaVu Sans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/>
  <dc:description/>
  <cp:lastModifiedBy>IRLAN MENEZES REIS</cp:lastModifiedBy>
  <cp:revision>10</cp:revision>
  <dcterms:created xsi:type="dcterms:W3CDTF">2017-08-11T01:36:43Z</dcterms:created>
  <dcterms:modified xsi:type="dcterms:W3CDTF">2021-05-03T20:12:25Z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  <property fmtid="{D5CDD505-2E9C-101B-9397-08002B2CF9AE}" pid="12" name="_TemplateID">
    <vt:lpwstr>TC101671219990</vt:lpwstr>
  </property>
</Properties>
</file>