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0" name="Group 1"/>
          <p:cNvGrpSpPr/>
          <p:nvPr/>
        </p:nvGrpSpPr>
        <p:grpSpPr>
          <a:xfrm>
            <a:off x="0" y="0"/>
            <a:ext cx="2130480" cy="6856560"/>
            <a:chOff x="0" y="0"/>
            <a:chExt cx="2130480" cy="6856560"/>
          </a:xfrm>
        </p:grpSpPr>
        <p:sp>
          <p:nvSpPr>
            <p:cNvPr id="1" name="CustomShape 2"/>
            <p:cNvSpPr/>
            <p:nvPr/>
          </p:nvSpPr>
          <p:spPr>
            <a:xfrm>
              <a:off x="0" y="0"/>
              <a:ext cx="1071720" cy="5289840"/>
            </a:xfrm>
            <a:custGeom>
              <a:avLst/>
              <a:gdLst/>
              <a:ahLst/>
              <a:rect l="l" t="t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0" y="0"/>
              <a:ext cx="757440" cy="4623120"/>
            </a:xfrm>
            <a:custGeom>
              <a:avLst/>
              <a:gdLst/>
              <a:ahLst/>
              <a:rect l="l" t="t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0" y="5662440"/>
              <a:ext cx="905040" cy="1194120"/>
            </a:xfrm>
            <a:custGeom>
              <a:avLst/>
              <a:gdLst/>
              <a:ahLst/>
              <a:rect l="l" t="t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0" y="5295960"/>
              <a:ext cx="1486080" cy="1560600"/>
            </a:xfrm>
            <a:custGeom>
              <a:avLst/>
              <a:gdLst/>
              <a:ahLst/>
              <a:rect l="l" t="t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0d0e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0" y="5257800"/>
              <a:ext cx="2130480" cy="1598760"/>
            </a:xfrm>
            <a:custGeom>
              <a:avLst/>
              <a:gdLst/>
              <a:ahLst/>
              <a:rect l="l" t="t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8d141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0" y="5357880"/>
              <a:ext cx="1376640" cy="1498680"/>
            </a:xfrm>
            <a:custGeom>
              <a:avLst/>
              <a:gdLst/>
              <a:ahLst/>
              <a:rect l="l" t="t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1"/>
          <p:cNvGrpSpPr/>
          <p:nvPr/>
        </p:nvGrpSpPr>
        <p:grpSpPr>
          <a:xfrm>
            <a:off x="0" y="0"/>
            <a:ext cx="2130480" cy="6856560"/>
            <a:chOff x="0" y="0"/>
            <a:chExt cx="2130480" cy="6856560"/>
          </a:xfrm>
        </p:grpSpPr>
        <p:sp>
          <p:nvSpPr>
            <p:cNvPr id="46" name="CustomShape 2"/>
            <p:cNvSpPr/>
            <p:nvPr/>
          </p:nvSpPr>
          <p:spPr>
            <a:xfrm>
              <a:off x="0" y="0"/>
              <a:ext cx="1071720" cy="5289840"/>
            </a:xfrm>
            <a:custGeom>
              <a:avLst/>
              <a:gdLst/>
              <a:ahLst/>
              <a:rect l="l" t="t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7" name="CustomShape 3"/>
            <p:cNvSpPr/>
            <p:nvPr/>
          </p:nvSpPr>
          <p:spPr>
            <a:xfrm>
              <a:off x="0" y="0"/>
              <a:ext cx="757440" cy="4623120"/>
            </a:xfrm>
            <a:custGeom>
              <a:avLst/>
              <a:gdLst/>
              <a:ahLst/>
              <a:rect l="l" t="t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4"/>
            <p:cNvSpPr/>
            <p:nvPr/>
          </p:nvSpPr>
          <p:spPr>
            <a:xfrm>
              <a:off x="0" y="5662440"/>
              <a:ext cx="905040" cy="1194120"/>
            </a:xfrm>
            <a:custGeom>
              <a:avLst/>
              <a:gdLst/>
              <a:ahLst/>
              <a:rect l="l" t="t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5"/>
            <p:cNvSpPr/>
            <p:nvPr/>
          </p:nvSpPr>
          <p:spPr>
            <a:xfrm>
              <a:off x="0" y="5295960"/>
              <a:ext cx="1486080" cy="1560600"/>
            </a:xfrm>
            <a:custGeom>
              <a:avLst/>
              <a:gdLst/>
              <a:ahLst/>
              <a:rect l="l" t="t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0d0e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6"/>
            <p:cNvSpPr/>
            <p:nvPr/>
          </p:nvSpPr>
          <p:spPr>
            <a:xfrm>
              <a:off x="0" y="5257800"/>
              <a:ext cx="2130480" cy="1598760"/>
            </a:xfrm>
            <a:custGeom>
              <a:avLst/>
              <a:gdLst/>
              <a:ahLst/>
              <a:rect l="l" t="t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8d141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7"/>
            <p:cNvSpPr/>
            <p:nvPr/>
          </p:nvSpPr>
          <p:spPr>
            <a:xfrm>
              <a:off x="0" y="5357880"/>
              <a:ext cx="1376640" cy="1498680"/>
            </a:xfrm>
            <a:custGeom>
              <a:avLst/>
              <a:gdLst/>
              <a:ahLst/>
              <a:rect l="l" t="t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52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4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roup 1"/>
          <p:cNvGrpSpPr/>
          <p:nvPr/>
        </p:nvGrpSpPr>
        <p:grpSpPr>
          <a:xfrm>
            <a:off x="0" y="0"/>
            <a:ext cx="2130480" cy="6856560"/>
            <a:chOff x="0" y="0"/>
            <a:chExt cx="2130480" cy="6856560"/>
          </a:xfrm>
        </p:grpSpPr>
        <p:sp>
          <p:nvSpPr>
            <p:cNvPr id="91" name="CustomShape 2"/>
            <p:cNvSpPr/>
            <p:nvPr/>
          </p:nvSpPr>
          <p:spPr>
            <a:xfrm>
              <a:off x="0" y="0"/>
              <a:ext cx="1071720" cy="5289840"/>
            </a:xfrm>
            <a:custGeom>
              <a:avLst/>
              <a:gdLst/>
              <a:ahLst/>
              <a:rect l="l" t="t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2" name="CustomShape 3"/>
            <p:cNvSpPr/>
            <p:nvPr/>
          </p:nvSpPr>
          <p:spPr>
            <a:xfrm>
              <a:off x="0" y="0"/>
              <a:ext cx="757440" cy="4623120"/>
            </a:xfrm>
            <a:custGeom>
              <a:avLst/>
              <a:gdLst/>
              <a:ahLst/>
              <a:rect l="l" t="t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3" name="CustomShape 4"/>
            <p:cNvSpPr/>
            <p:nvPr/>
          </p:nvSpPr>
          <p:spPr>
            <a:xfrm>
              <a:off x="0" y="5662440"/>
              <a:ext cx="905040" cy="1194120"/>
            </a:xfrm>
            <a:custGeom>
              <a:avLst/>
              <a:gdLst/>
              <a:ahLst/>
              <a:rect l="l" t="t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4" name="CustomShape 5"/>
            <p:cNvSpPr/>
            <p:nvPr/>
          </p:nvSpPr>
          <p:spPr>
            <a:xfrm>
              <a:off x="0" y="5295960"/>
              <a:ext cx="1486080" cy="1560600"/>
            </a:xfrm>
            <a:custGeom>
              <a:avLst/>
              <a:gdLst/>
              <a:ahLst/>
              <a:rect l="l" t="t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0d0e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5" name="CustomShape 6"/>
            <p:cNvSpPr/>
            <p:nvPr/>
          </p:nvSpPr>
          <p:spPr>
            <a:xfrm>
              <a:off x="0" y="5257800"/>
              <a:ext cx="2130480" cy="1598760"/>
            </a:xfrm>
            <a:custGeom>
              <a:avLst/>
              <a:gdLst/>
              <a:ahLst/>
              <a:rect l="l" t="t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8d1415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96" name="CustomShape 7"/>
            <p:cNvSpPr/>
            <p:nvPr/>
          </p:nvSpPr>
          <p:spPr>
            <a:xfrm>
              <a:off x="0" y="5357880"/>
              <a:ext cx="1376640" cy="1498680"/>
            </a:xfrm>
            <a:custGeom>
              <a:avLst/>
              <a:gdLst/>
              <a:ahLst/>
              <a:rect l="l" t="t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</p:grpSp>
      <p:sp>
        <p:nvSpPr>
          <p:cNvPr id="97" name="PlaceHolder 8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2.º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da estrutura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da estrutura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982080" y="45720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2"/>
          <p:cNvSpPr/>
          <p:nvPr/>
        </p:nvSpPr>
        <p:spPr>
          <a:xfrm>
            <a:off x="982080" y="2666880"/>
            <a:ext cx="7703280" cy="333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37" name="Google Shape;133;p27" descr=""/>
          <p:cNvPicPr/>
          <p:nvPr/>
        </p:nvPicPr>
        <p:blipFill>
          <a:blip r:embed="rId1"/>
          <a:stretch/>
        </p:blipFill>
        <p:spPr>
          <a:xfrm>
            <a:off x="-572760" y="-385560"/>
            <a:ext cx="10331280" cy="7456680"/>
          </a:xfrm>
          <a:prstGeom prst="rect">
            <a:avLst/>
          </a:prstGeom>
          <a:ln>
            <a:noFill/>
          </a:ln>
        </p:spPr>
      </p:pic>
      <p:sp>
        <p:nvSpPr>
          <p:cNvPr id="138" name="CustomShape 3"/>
          <p:cNvSpPr/>
          <p:nvPr/>
        </p:nvSpPr>
        <p:spPr>
          <a:xfrm>
            <a:off x="-572760" y="3660480"/>
            <a:ext cx="10331280" cy="3410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latin typeface="Arial Narrow"/>
                <a:ea typeface="Arial Narrow"/>
              </a:rPr>
              <a:t>REUNIÃO AMPLIADA DA REDE DE ATENDIMENTO À POPULAÇÃO INFANTOJUVENIL</a:t>
            </a:r>
            <a:endParaRPr b="0" lang="pt-BR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latin typeface="Arial Narrow"/>
                <a:ea typeface="Arial Narrow"/>
              </a:rPr>
              <a:t>REGIÃO ADMINISTRATIVA TOCANTINS</a:t>
            </a:r>
            <a:endParaRPr b="0" lang="pt-BR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latin typeface="Arial"/>
                <a:ea typeface="Arial"/>
              </a:rPr>
              <a:t>ESCUTA PROTEGIDA DE CRIANÇAS E ADOLESCENTES VÍTIMAS OU TESTEMUNHAS DE VIOLÊNCIA (LEI n.º 13.431/2017)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2200" spc="-1" strike="noStrike">
                <a:solidFill>
                  <a:srgbClr val="f8f8f8"/>
                </a:solidFill>
                <a:latin typeface="Arial Narrow"/>
                <a:ea typeface="Arial Narrow"/>
              </a:rPr>
              <a:t>Abaetetuba, 14 de novembro de 2019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pt-BR" sz="2200" spc="-1" strike="noStrike"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971640" y="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ESCUTA ESPECIALIZADA</a:t>
            </a:r>
            <a:br/>
            <a:endParaRPr b="0" lang="pt-BR" sz="32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971640" y="1772640"/>
            <a:ext cx="7703280" cy="487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40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Consiste no procedimento de entrevista, perante órgão da rede de proteção, sobre a situação de violência com crianças e adolescentes vítimas ou testemunhas de violência, com relato limitado ao estritamente necessário ao cumprimento de sua finalidade (art. 7º).</a:t>
            </a:r>
            <a:endParaRPr b="0" lang="pt-BR" sz="24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Tanto a escuta especializada, como o depoimento especial, devem ser realizados de forma multidisciplinar, com auxílio de profissional especializado, em local apropriado e acolhedor, com infraestrutura e espaço físico que assegurem privacidade à criança e ao adolescente (art. 10).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80"/>
              </a:spcBef>
            </a:pP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80"/>
              </a:spcBef>
            </a:pPr>
            <a:endParaRPr b="0" lang="pt-BR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080"/>
              </a:spcBef>
            </a:pPr>
            <a:endParaRPr b="0" lang="pt-BR" sz="2400" spc="-1" strike="noStrike"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4" dur="indefinite" restart="never" nodeType="tmRoot">
          <p:childTnLst>
            <p:seq>
              <p:cTn id="2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971640" y="-22392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ESCUTA ESPECIALIZADA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971640" y="1433520"/>
            <a:ext cx="7703280" cy="523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3256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Pode ser realizada por qualquer órgão integrante dos serviços de proteção nas áreas da educação,  da saúde, da assistência social, da segurança pública e dos direitos humanos, com o objetivo de assegurar o acompanhamento da vítima/testemunha em suas demandas, na perspectiva de superação das consequências da violação sofrida, inclusive no âmbito familiar. </a:t>
            </a:r>
            <a:endParaRPr b="0" lang="pt-BR" sz="2400" spc="-1" strike="noStrike">
              <a:latin typeface="Arial"/>
            </a:endParaRPr>
          </a:p>
          <a:p>
            <a:pPr marL="285840" indent="-23256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Deve limitar-se estritamente ao necessário para o cumprimento da finalidade de proteção.</a:t>
            </a:r>
            <a:endParaRPr b="0" lang="pt-BR" sz="2400" spc="-1" strike="noStrike">
              <a:latin typeface="Arial"/>
            </a:endParaRPr>
          </a:p>
          <a:p>
            <a:pPr marL="285840" indent="-231840" algn="just">
              <a:lnSpc>
                <a:spcPct val="8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O atendimento protetivo no contexto da Rede de Proteção, possui caráter de acolhimento e acompanhamento, e não necessariamente da confirmação da ocorrência ou não de violência. 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1080"/>
              </a:spcBef>
            </a:pPr>
            <a:endParaRPr b="0" lang="pt-BR" sz="2400" spc="-1" strike="noStrike">
              <a:latin typeface="Arial"/>
            </a:endParaRPr>
          </a:p>
          <a:p>
            <a:pPr>
              <a:lnSpc>
                <a:spcPct val="80000"/>
              </a:lnSpc>
              <a:spcBef>
                <a:spcPts val="1080"/>
              </a:spcBef>
            </a:pPr>
            <a:endParaRPr b="0" lang="pt-BR" sz="2400" spc="-1" strike="noStrike">
              <a:latin typeface="Arial"/>
            </a:endParaRPr>
          </a:p>
        </p:txBody>
      </p:sp>
      <p:sp>
        <p:nvSpPr>
          <p:cNvPr id="167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6" dur="indefinite" restart="never" nodeType="tmRoot">
          <p:childTnLst>
            <p:seq>
              <p:cTn id="2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971640" y="-20844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ESCUTA ESPECIALIZADA</a:t>
            </a:r>
            <a:endParaRPr b="0" lang="pt-BR" sz="3200" spc="-1" strike="noStrike"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971640" y="1069920"/>
            <a:ext cx="7703280" cy="5233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3940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O encaminhamento do caso deve incluir o registro do atendimento realizado, incluindo o relato espontâneo da vítima e informações eventualmente coletadas com os responsáveis ou acompanhante, evitando-se revitimização em decorrência da repetição dos fatos, especialmente no momento da tomada do depoimento especializado. </a:t>
            </a:r>
            <a:endParaRPr b="0" lang="pt-BR" sz="2200" spc="-1" strike="noStrike">
              <a:latin typeface="Arial"/>
            </a:endParaRPr>
          </a:p>
          <a:p>
            <a:pPr marL="285840" indent="-239400" algn="just">
              <a:lnSpc>
                <a:spcPct val="10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Quando houver sinais evidentes de violência, ameaça à integridade da vítima, risco de destruição de provas, ﬂagrante de violência ou outros indícios que demonstrem a gravidade do caso, deverão ser encaminhadas imediatamente informações também aos órgãos de Segurança Pública ou, na impossibilidade, ao Ministério Público, para adoção de medidas cabíveis de investigação do caso e responsabilização do suposto autor da violência.</a:t>
            </a:r>
            <a:endParaRPr b="0" lang="pt-BR" sz="2200" spc="-1" strike="noStrike">
              <a:latin typeface="Arial"/>
            </a:endParaRPr>
          </a:p>
        </p:txBody>
      </p:sp>
      <p:sp>
        <p:nvSpPr>
          <p:cNvPr id="170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8" dur="indefinite" restart="never" nodeType="tmRoot">
          <p:childTnLst>
            <p:seq>
              <p:cTn id="2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ustomShape 1"/>
          <p:cNvSpPr/>
          <p:nvPr/>
        </p:nvSpPr>
        <p:spPr>
          <a:xfrm>
            <a:off x="971640" y="-20844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DEPOIMENTO ESPECIAL</a:t>
            </a:r>
            <a:br/>
            <a:endParaRPr b="0" lang="pt-BR" sz="3200" spc="-1" strike="noStrike">
              <a:latin typeface="Arial"/>
            </a:endParaRPr>
          </a:p>
        </p:txBody>
      </p:sp>
      <p:sp>
        <p:nvSpPr>
          <p:cNvPr id="172" name="CustomShape 2"/>
          <p:cNvSpPr/>
          <p:nvPr/>
        </p:nvSpPr>
        <p:spPr>
          <a:xfrm>
            <a:off x="1094400" y="1484640"/>
            <a:ext cx="7580520" cy="5399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4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O art. 8º da lei definiu como sendo o “procedimento de oitiva de criança ou adolescente em situação de vítima ou testemunha de violência perante autoridade policial ou judiciária”.</a:t>
            </a: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	</a:t>
            </a:r>
            <a:endParaRPr b="0" lang="pt-BR" sz="22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4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A criança ou adolescente deve ser resguardado de qualquer contato, mesmo que visual, com o imputado ou qualquer outra pessoa passível de lhe intimidar, coagir ou constranger (art. 9º).</a:t>
            </a:r>
            <a:endParaRPr b="0" lang="pt-BR" sz="22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4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O art. 11, caput, estabelece que tal depoimento deve ser regido por protocolos previamente definidos, e deve ser realizado, preferencialmente, “uma única vez, em sede de produção antecipada de prova judicial, garantida a ampla defesa do investigado”. </a:t>
            </a:r>
            <a:endParaRPr b="0" lang="pt-BR" sz="22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4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DejaVu Sans"/>
              </a:rPr>
              <a:t>Recomendação33/2010-CNJ- Protocolo de Entrevista Cognitiva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40"/>
              </a:spcBef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80"/>
              </a:spcBef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80"/>
              </a:spcBef>
            </a:pP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80"/>
              </a:spcBef>
            </a:pPr>
            <a:endParaRPr b="0" lang="pt-BR" sz="2200" spc="-1" strike="noStrike">
              <a:latin typeface="Arial"/>
            </a:endParaRPr>
          </a:p>
        </p:txBody>
      </p:sp>
      <p:sp>
        <p:nvSpPr>
          <p:cNvPr id="173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0" dur="indefinite" restart="never" nodeType="tmRoot">
          <p:childTnLst>
            <p:seq>
              <p:cTn id="3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971640" y="-208440"/>
            <a:ext cx="7724520" cy="147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DEPOIMENTO ESPECIAL</a:t>
            </a:r>
            <a:br/>
            <a:endParaRPr b="0" lang="pt-BR" sz="3200" spc="-1" strike="noStrike">
              <a:latin typeface="Arial"/>
            </a:endParaRPr>
          </a:p>
        </p:txBody>
      </p:sp>
      <p:sp>
        <p:nvSpPr>
          <p:cNvPr id="175" name="CustomShape 2"/>
          <p:cNvSpPr/>
          <p:nvPr/>
        </p:nvSpPr>
        <p:spPr>
          <a:xfrm>
            <a:off x="1413000" y="786960"/>
            <a:ext cx="7283160" cy="621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40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Seguirá o rito cautelar de antecipação de prova nos casos de violência sexual ou quando a vítima possuir menos de 7 anos.  (art. 11, § 1º).</a:t>
            </a:r>
            <a:endParaRPr b="0" lang="pt-BR" sz="22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4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É vedada a tomada de novo depoimento especial, exceto quando imprescindível, e mediante a concordância da vítima ou testemunha, ou de seu representante legal (art. 11, §2º).</a:t>
            </a: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	</a:t>
            </a:r>
            <a:endParaRPr b="0" lang="pt-BR" sz="22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4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De acordo com o art. 12, o depoente deve ser esclarecido sobre o procedimento, sendo vedada a leitura de denúncia ou outras peças processuais, e o seu depoimento deve ser transmitido em tempo real para a sala de audiências, mediante sigilo.</a:t>
            </a:r>
            <a:endParaRPr b="0" lang="pt-BR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40"/>
              </a:spcBef>
            </a:pPr>
            <a:endParaRPr b="0" lang="pt-BR" sz="2200" spc="-1" strike="noStrike">
              <a:latin typeface="Arial"/>
            </a:endParaRPr>
          </a:p>
        </p:txBody>
      </p:sp>
      <p:sp>
        <p:nvSpPr>
          <p:cNvPr id="176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2" dur="indefinite" restart="never" nodeType="tmRoot">
          <p:childTnLst>
            <p:seq>
              <p:cTn id="3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971640" y="-208440"/>
            <a:ext cx="7724520" cy="147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DEPOIMENTO ESPECIAL</a:t>
            </a:r>
            <a:br/>
            <a:endParaRPr b="0" lang="pt-BR" sz="3200" spc="-1" strike="noStrike">
              <a:latin typeface="Arial"/>
            </a:endParaRPr>
          </a:p>
        </p:txBody>
      </p:sp>
      <p:sp>
        <p:nvSpPr>
          <p:cNvPr id="178" name="CustomShape 2"/>
          <p:cNvSpPr/>
          <p:nvPr/>
        </p:nvSpPr>
        <p:spPr>
          <a:xfrm>
            <a:off x="1413000" y="667800"/>
            <a:ext cx="7283160" cy="621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90000"/>
              </a:lnSpc>
            </a:pPr>
            <a:endParaRPr b="0" lang="pt-BR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80"/>
              </a:spcBef>
            </a:pP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latin typeface="Corbel"/>
                <a:ea typeface="Corbel"/>
              </a:rPr>
              <a:t>A vítima ou testemunha da violência têm o direito de prestar o seu depoimento diretamente ao magistrado (art. 12, § 1º).</a:t>
            </a:r>
            <a:endParaRPr b="0" lang="pt-BR" sz="222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latin typeface="Corbel"/>
                <a:ea typeface="Corbel"/>
              </a:rPr>
              <a:t>Caso a presença do autor da violência na sala de audiências prejudicar o depoimento especial ou colocar o depoente sob risco, isso deve ser comunicado imediatamente ao Juiz, a fim de que seja determinado o afastamento do imputado, com registro em ata (art. 12, §3º).</a:t>
            </a:r>
            <a:endParaRPr b="0" lang="pt-BR" sz="222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latin typeface="Corbel"/>
                <a:ea typeface="Corbel"/>
              </a:rPr>
              <a:t>O procedimento do depoimento especial sempre tramitará em segredo de justiça, e deve ser gravado em áudio e vídeo, com retransmissão em tempo real para a sala de audiências.</a:t>
            </a:r>
            <a:endParaRPr b="0" lang="pt-BR" sz="222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20" spc="-1" strike="noStrike">
                <a:solidFill>
                  <a:srgbClr val="000000"/>
                </a:solidFill>
                <a:latin typeface="Corbel"/>
                <a:ea typeface="Corbel"/>
              </a:rPr>
              <a:t>As partes e assistentes técnicos poderão formular perguntas complementares, cuja pertinência será avaliada pelo magistrado.</a:t>
            </a:r>
            <a:endParaRPr b="0" lang="pt-BR" sz="222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80"/>
              </a:spcBef>
            </a:pPr>
            <a:endParaRPr b="0" lang="pt-BR" sz="222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80"/>
              </a:spcBef>
            </a:pPr>
            <a:endParaRPr b="0" lang="pt-BR" sz="222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80"/>
              </a:spcBef>
            </a:pPr>
            <a:endParaRPr b="0" lang="pt-BR" sz="222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80"/>
              </a:spcBef>
            </a:pPr>
            <a:endParaRPr b="0" lang="pt-BR" sz="2220" spc="-1" strike="noStrike">
              <a:latin typeface="Arial"/>
            </a:endParaRPr>
          </a:p>
        </p:txBody>
      </p:sp>
      <p:sp>
        <p:nvSpPr>
          <p:cNvPr id="179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4" dur="indefinite" restart="never" nodeType="tmRoot">
          <p:childTnLst>
            <p:seq>
              <p:cTn id="3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0" name="Table 1"/>
          <p:cNvGraphicFramePr/>
          <p:nvPr/>
        </p:nvGraphicFramePr>
        <p:xfrm>
          <a:off x="755640" y="658080"/>
          <a:ext cx="8063640" cy="4750560"/>
        </p:xfrm>
        <a:graphic>
          <a:graphicData uri="http://schemas.openxmlformats.org/drawingml/2006/table">
            <a:tbl>
              <a:tblPr/>
              <a:tblGrid>
                <a:gridCol w="2160000"/>
                <a:gridCol w="2975400"/>
                <a:gridCol w="2928600"/>
              </a:tblGrid>
              <a:tr h="726120">
                <a:tc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ESCUTA </a:t>
                      </a:r>
                      <a:endParaRPr b="0" lang="pt-BR" sz="25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ESPECIALIZADA</a:t>
                      </a:r>
                      <a:endParaRPr b="0" lang="pt-BR" sz="25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DEPOIMENTO</a:t>
                      </a:r>
                      <a:endParaRPr b="0" lang="pt-BR" sz="25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25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ESPECIAL</a:t>
                      </a:r>
                      <a:endParaRPr b="0" lang="pt-BR" sz="25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</a:tr>
              <a:tr h="1006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CONCEITO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Procedimento de entrevista, sempre que identificada situação de violência.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Procedimento de oitiva estruturada de criança ou adolescente vítima ou testemunha de violência. 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</a:tr>
              <a:tr h="14634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FINALIDADE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Colheita de informações necessárias para embasar o encaminhamento pelos órgãos da rede de proteção.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Colheita de prova, sob o crivo do contraditório, para fins de torná-la apta a ser utilizada como fundamento, ainda que exclusivo, em decisão judicial.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</a:tr>
              <a:tr h="1006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endParaRPr b="0" lang="pt-BR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OBJETO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Fatos e circunstâncias relacionados à situação de violência com criança ou adolescente.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Fatos relevantes relacionados ao aspecto jurídico probatório do fato criminoso.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cccc"/>
                    </a:solidFill>
                  </a:tcPr>
                </a:tc>
              </a:tr>
              <a:tr h="5490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1800" spc="-1" strike="noStrike">
                          <a:solidFill>
                            <a:srgbClr val="ffffff"/>
                          </a:solidFill>
                          <a:latin typeface="Corbel"/>
                          <a:ea typeface="Corbel"/>
                        </a:rPr>
                        <a:t>AUTORIDADE COMPETENTE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bc1c1c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Integrantes dos órgãos da rede de proteção.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t-BR" sz="1800" spc="-1" strike="noStrike">
                          <a:solidFill>
                            <a:srgbClr val="000000"/>
                          </a:solidFill>
                          <a:latin typeface="Corbel"/>
                          <a:ea typeface="Corbel"/>
                        </a:rPr>
                        <a:t>Autoridade policial ou judiciária.</a:t>
                      </a:r>
                      <a:endParaRPr b="0" lang="pt-BR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f3e7e7"/>
                    </a:solidFill>
                  </a:tcPr>
                </a:tc>
              </a:tr>
            </a:tbl>
          </a:graphicData>
        </a:graphic>
      </p:graphicFrame>
      <p:sp>
        <p:nvSpPr>
          <p:cNvPr id="181" name="CustomShape 2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6" dur="indefinite" restart="never" nodeType="tmRoot">
          <p:childTnLst>
            <p:seq>
              <p:cTn id="3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971640" y="-171360"/>
            <a:ext cx="7559280" cy="18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8d1515"/>
                </a:solidFill>
                <a:latin typeface="Corbel"/>
                <a:ea typeface="Corbel"/>
              </a:rPr>
              <a:t>FASE POLICIAL E MEDIDAS DE PROTEÇAO </a:t>
            </a:r>
            <a:br/>
            <a:br/>
            <a:endParaRPr b="0" lang="pt-BR" sz="2800" spc="-1" strike="noStrike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1187640" y="692640"/>
            <a:ext cx="7487280" cy="568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80000"/>
              </a:lnSpc>
            </a:pP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O art. 21 preconiza que a autoridade policial, a qualquer momento dos procedimentos de investigação, poderá postular a autoridade judicial, as medidas adequadas de proteção à vítima ou testemunha de violência, entre outras:</a:t>
            </a: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Que seja evitado o contato direto com o suposto autor da violência.</a:t>
            </a: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Que seja determinado o afastamento cautelar do investigado da residência ou local de convivência com a criança ou adolescente.</a:t>
            </a: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Que seja decretada a prisão preventiva do investigado no caso de indícios suficientes de ameaça à criança ou adolescente vítima ou testemunha.</a:t>
            </a: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Que a vítima e sua família sejam atendidas pelos órgãos socioassistenciais.</a:t>
            </a: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Que a criança ou adolescente sejam incluídos no PPCAAM, quando necessário.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61"/>
              </a:spcBef>
            </a:pP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1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Obs:</a:t>
            </a:r>
            <a:r>
              <a:rPr b="0" lang="pt-BR" sz="1800" spc="-1" strike="noStrike">
                <a:solidFill>
                  <a:srgbClr val="000000"/>
                </a:solidFill>
                <a:latin typeface="Corbel"/>
                <a:ea typeface="Corbel"/>
              </a:rPr>
              <a:t> A autoridade policial pode representar ao MP para o ajuizamento de ação cautelar de antecipação da prova (art. 21, VI). </a:t>
            </a: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961"/>
              </a:spcBef>
            </a:pPr>
            <a:endParaRPr b="0" lang="pt-BR" sz="18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921"/>
              </a:spcBef>
            </a:pPr>
            <a:r>
              <a:rPr b="0" lang="pt-BR" sz="1600" spc="-1" strike="noStrike">
                <a:solidFill>
                  <a:srgbClr val="000000"/>
                </a:solidFill>
                <a:latin typeface="Corbel"/>
                <a:ea typeface="Corbel"/>
              </a:rPr>
              <a:t>	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184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38" dur="indefinite" restart="never" nodeType="tmRoot">
          <p:childTnLst>
            <p:seq>
              <p:cTn id="3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ustomShape 1"/>
          <p:cNvSpPr/>
          <p:nvPr/>
        </p:nvSpPr>
        <p:spPr>
          <a:xfrm>
            <a:off x="971640" y="-171360"/>
            <a:ext cx="7559280" cy="1870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ATUAÇÃO DO MINISTÉRIO PÚBLICO</a:t>
            </a:r>
            <a:br/>
            <a:br/>
            <a:endParaRPr b="0" lang="pt-BR" sz="3200" spc="-1" strike="noStrike">
              <a:latin typeface="Arial"/>
            </a:endParaRPr>
          </a:p>
        </p:txBody>
      </p:sp>
      <p:sp>
        <p:nvSpPr>
          <p:cNvPr id="186" name="CustomShape 2"/>
          <p:cNvSpPr/>
          <p:nvPr/>
        </p:nvSpPr>
        <p:spPr>
          <a:xfrm>
            <a:off x="1187640" y="692640"/>
            <a:ext cx="7487280" cy="568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80000"/>
              </a:lnSpc>
            </a:pP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80000"/>
              </a:lnSpc>
              <a:spcBef>
                <a:spcPts val="100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No caso de representação da autoridade policial ao MP, postulando a propositura de ação cautelar de antecipação de prova para tomada do depoimento especial de crianças e adolescentes, o Promotor de Justiça poderá: </a:t>
            </a:r>
            <a:endParaRPr b="0" lang="pt-BR" sz="2000" spc="-1" strike="noStrike">
              <a:latin typeface="Arial"/>
            </a:endParaRPr>
          </a:p>
          <a:p>
            <a:pPr marL="457200" indent="-455760" algn="just">
              <a:lnSpc>
                <a:spcPct val="80000"/>
              </a:lnSpc>
              <a:spcBef>
                <a:spcPts val="1001"/>
              </a:spcBef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 </a:t>
            </a: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Formular diligências complementares, indispensáveis ao ajuizamento da ação cautelar.</a:t>
            </a:r>
            <a:endParaRPr b="0" lang="pt-BR" sz="2000" spc="-1" strike="noStrike">
              <a:latin typeface="Arial"/>
            </a:endParaRPr>
          </a:p>
          <a:p>
            <a:pPr marL="457200" indent="-455760" algn="just">
              <a:lnSpc>
                <a:spcPct val="80000"/>
              </a:lnSpc>
              <a:spcBef>
                <a:spcPts val="1001"/>
              </a:spcBef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Ajuizar a ação cautelar perante o juízo criminal, se entender imprescindível a escuta da criança/adolescente para elucidação do fato, como também nas hipóteses obrigatórias do art. 11, §1º, I e II (vítima com menos de 7 anos e casos de violência sexual).</a:t>
            </a:r>
            <a:endParaRPr b="0" lang="pt-BR" sz="2000" spc="-1" strike="noStrike">
              <a:latin typeface="Arial"/>
            </a:endParaRPr>
          </a:p>
          <a:p>
            <a:pPr marL="457200" indent="-455760" algn="just">
              <a:lnSpc>
                <a:spcPct val="80000"/>
              </a:lnSpc>
              <a:spcBef>
                <a:spcPts val="1001"/>
              </a:spcBef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 </a:t>
            </a: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Se manifestar pela desnecessidade da tomada do depoimento especial da criança/ adolescente, podendo requerer diligências complementares para fins de denúncia ou arquivamento do procedimento policial.</a:t>
            </a:r>
            <a:endParaRPr b="0" lang="pt-BR" sz="2000" spc="-1" strike="noStrike">
              <a:latin typeface="Arial"/>
            </a:endParaRPr>
          </a:p>
          <a:p>
            <a:pPr marL="457200" indent="-455760" algn="just">
              <a:lnSpc>
                <a:spcPct val="80000"/>
              </a:lnSpc>
              <a:spcBef>
                <a:spcPts val="1001"/>
              </a:spcBef>
              <a:buClr>
                <a:srgbClr val="8d1515"/>
              </a:buClr>
              <a:buFont typeface="Corbel"/>
              <a:buAutoNum type="arabicPeriod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Oferecer denúncia imediatamente, com a finalização do procedimento policial.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1001"/>
              </a:spcBef>
            </a:pPr>
            <a:endParaRPr b="0" lang="pt-BR" sz="2000" spc="-1" strike="noStrike">
              <a:latin typeface="Arial"/>
            </a:endParaRPr>
          </a:p>
          <a:p>
            <a:pPr algn="just">
              <a:lnSpc>
                <a:spcPct val="80000"/>
              </a:lnSpc>
              <a:spcBef>
                <a:spcPts val="921"/>
              </a:spcBef>
            </a:pPr>
            <a:endParaRPr b="0" lang="pt-BR" sz="20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921"/>
              </a:spcBef>
            </a:pPr>
            <a:r>
              <a:rPr b="0" lang="pt-BR" sz="1600" spc="-1" strike="noStrike">
                <a:solidFill>
                  <a:srgbClr val="000000"/>
                </a:solidFill>
                <a:latin typeface="Corbel"/>
                <a:ea typeface="Corbel"/>
              </a:rPr>
              <a:t>	</a:t>
            </a:r>
            <a:endParaRPr b="0" lang="pt-BR" sz="1600" spc="-1" strike="noStrike">
              <a:latin typeface="Arial"/>
            </a:endParaRPr>
          </a:p>
        </p:txBody>
      </p:sp>
      <p:sp>
        <p:nvSpPr>
          <p:cNvPr id="187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40" dur="indefinite" restart="never" nodeType="tmRoot">
          <p:childTnLst>
            <p:seq>
              <p:cTn id="4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73600"/>
            <a:ext cx="8228880" cy="7358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90000"/>
              </a:lnSpc>
            </a:pPr>
            <a:r>
              <a:rPr b="0" lang="pt-BR" sz="2800" spc="-1" strike="noStrike">
                <a:solidFill>
                  <a:srgbClr val="ff0000"/>
                </a:solidFill>
                <a:latin typeface="Arial"/>
                <a:ea typeface="DejaVu Sans"/>
              </a:rPr>
              <a:t>       </a:t>
            </a:r>
            <a:r>
              <a:rPr b="0" lang="pt-BR" sz="2800" spc="-1" strike="noStrike">
                <a:solidFill>
                  <a:srgbClr val="bc1c1c"/>
                </a:solidFill>
                <a:latin typeface="Corbel"/>
                <a:ea typeface="DejaVu Sans"/>
              </a:rPr>
              <a:t>DECRETO 9.603/2018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TextShape 2"/>
          <p:cNvSpPr txBox="1"/>
          <p:nvPr/>
        </p:nvSpPr>
        <p:spPr>
          <a:xfrm>
            <a:off x="887040" y="1269360"/>
            <a:ext cx="7799040" cy="5158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Regulamenta a Lei 13.431/2017.</a:t>
            </a:r>
            <a:endParaRPr b="0" lang="pt-BR" sz="20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Apresenta as seguintes finalidades (art.3º): mapeamento das ocorrências, prevenção, interrupção da violência, evitar revitimização, garantir o atendimento e minimização das sequelas e reparação integral dos direitos.</a:t>
            </a:r>
            <a:endParaRPr b="0" lang="pt-BR" sz="20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Definição de Violência Institucional e revitimização:</a:t>
            </a:r>
            <a:endParaRPr b="0" lang="pt-BR" sz="20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Violência institucional: qualquer ato, comissivo ou omissivo, praticado por agente público que prejudique o atendimento.</a:t>
            </a:r>
            <a:endParaRPr b="0" lang="pt-BR" sz="20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Revitimização: prática de procedimentos desnecessários, repetitivos e invasivos que reviva a situação de violência ou outras situações que gerem sofrimento ou exposição de sua imagem.</a:t>
            </a:r>
            <a:endParaRPr b="0" lang="pt-BR" sz="20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Destaca a necessidade do trabalho integrado, elaboração de fluxos, compartilhamento de informações</a:t>
            </a:r>
            <a:endParaRPr b="0" lang="pt-BR" sz="20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Criação do Comitê de gestão colegiada, preferencialmente no âmbito dos Conselhos de Direitos.</a:t>
            </a:r>
            <a:endParaRPr b="0" lang="pt-BR" sz="2000" spc="-1" strike="noStrike">
              <a:latin typeface="Arial"/>
            </a:endParaRPr>
          </a:p>
          <a:p>
            <a:pPr marL="228600" indent="-228240" algn="just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DejaVu Sans"/>
              </a:rPr>
              <a:t>Aborda o atendimento na área de saúde, educação, assistência social, autoridade policial, Conselho Tutelar.</a:t>
            </a:r>
            <a:endParaRPr b="0" lang="pt-BR" sz="2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pt-BR" sz="20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endParaRPr b="0" lang="pt-BR" sz="2000" spc="-1" strike="noStrike">
              <a:latin typeface="Arial"/>
            </a:endParaRPr>
          </a:p>
        </p:txBody>
      </p:sp>
    </p:spTree>
  </p:cSld>
  <p:timing>
    <p:tnLst>
      <p:par>
        <p:cTn id="42" dur="indefinite" restart="never" nodeType="tmRoot">
          <p:childTnLst>
            <p:seq>
              <p:cTn id="4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982080" y="191700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2800" spc="-1" strike="noStrike">
                <a:solidFill>
                  <a:srgbClr val="8d1515"/>
                </a:solidFill>
                <a:latin typeface="Arial"/>
                <a:ea typeface="Arial"/>
              </a:rPr>
              <a:t>ASPECTOS JURÍDICOS DA</a:t>
            </a:r>
            <a:br/>
            <a:r>
              <a:rPr b="1" lang="pt-BR" sz="2800" spc="-1" strike="noStrike">
                <a:solidFill>
                  <a:srgbClr val="8d1515"/>
                </a:solidFill>
                <a:latin typeface="Arial"/>
                <a:ea typeface="Arial"/>
              </a:rPr>
              <a:t>LEI N.º 13.431/2017</a:t>
            </a:r>
            <a:endParaRPr b="0" lang="pt-BR" sz="2800" spc="-1" strike="noStrike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6229440" y="635508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1600" spc="-1" strike="noStrike">
                <a:solidFill>
                  <a:srgbClr val="5e0e0e"/>
                </a:solidFill>
                <a:latin typeface="Arial Narrow"/>
                <a:ea typeface="Arial Narrow"/>
              </a:rPr>
              <a:t>Priscilla T. de A. Costa Moreira</a:t>
            </a:r>
            <a:endParaRPr b="0" lang="pt-B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050" spc="-1" strike="noStrike">
                <a:solidFill>
                  <a:srgbClr val="000000"/>
                </a:solidFill>
                <a:latin typeface="Arial Narrow"/>
                <a:ea typeface="Arial Narrow"/>
              </a:rPr>
              <a:t>Promotora de Justiça / PJ Auxiliar do CAOIJ-MP/PA</a:t>
            </a:r>
            <a:endParaRPr b="0" lang="pt-BR" sz="1050" spc="-1" strike="noStrike">
              <a:latin typeface="Arial"/>
            </a:endParaRPr>
          </a:p>
        </p:txBody>
      </p:sp>
    </p:spTree>
  </p:cSld>
  <p:timing>
    <p:tnLst>
      <p:par>
        <p:cTn id="8" dur="indefinite" restart="never" nodeType="tmRoot">
          <p:childTnLst>
            <p:seq>
              <p:cTn id="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1351080" y="273600"/>
            <a:ext cx="7335000" cy="1377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90000"/>
              </a:lnSpc>
            </a:pPr>
            <a:r>
              <a:rPr b="0" lang="pt-BR" sz="2800" spc="-1" strike="noStrike">
                <a:solidFill>
                  <a:srgbClr val="bc1c1c"/>
                </a:solidFill>
                <a:latin typeface="Corbel"/>
                <a:ea typeface="DejaVu Sans"/>
              </a:rPr>
              <a:t>DECRETO 9.603/2018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TextShape 2"/>
          <p:cNvSpPr txBox="1"/>
          <p:nvPr/>
        </p:nvSpPr>
        <p:spPr>
          <a:xfrm>
            <a:off x="457200" y="273600"/>
            <a:ext cx="8228880" cy="62359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orbel"/>
                <a:ea typeface="DejaVu Sans"/>
              </a:rPr>
              <a:t>A Escuta Especializada será realizada por profissional capacitado.</a:t>
            </a:r>
            <a:endParaRPr b="0" lang="pt-BR" sz="2800" spc="-1" strike="noStrike"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orbel"/>
                <a:ea typeface="DejaVu Sans"/>
              </a:rPr>
              <a:t>Criação de Matriz intersetorial de capacitação. </a:t>
            </a:r>
            <a:endParaRPr b="0" lang="pt-BR" sz="2800" spc="-1" strike="noStrike">
              <a:latin typeface="Arial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pt-BR" sz="2800" spc="-1" strike="noStrike">
                <a:solidFill>
                  <a:srgbClr val="000000"/>
                </a:solidFill>
                <a:latin typeface="Corbel"/>
                <a:ea typeface="DejaVu Sans"/>
              </a:rPr>
              <a:t>Criação de sistema eletrônico de informações.</a:t>
            </a: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800" spc="-1" strike="noStrike">
              <a:latin typeface="Arial"/>
            </a:endParaRPr>
          </a:p>
        </p:txBody>
      </p:sp>
    </p:spTree>
  </p:cSld>
  <p:timing>
    <p:tnLst>
      <p:par>
        <p:cTn id="44" dur="indefinite" restart="never" nodeType="tmRoot">
          <p:childTnLst>
            <p:seq>
              <p:cTn id="4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57200" y="273600"/>
            <a:ext cx="8228880" cy="8859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90000"/>
              </a:lnSpc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  <a:ea typeface="DejaVu Sans"/>
              </a:rPr>
              <a:t>     </a:t>
            </a:r>
            <a:r>
              <a:rPr b="0" lang="pt-BR" sz="2800" spc="-1" strike="noStrike">
                <a:solidFill>
                  <a:srgbClr val="bc1c1c"/>
                </a:solidFill>
                <a:latin typeface="Corbel"/>
                <a:ea typeface="DejaVu Sans"/>
              </a:rPr>
              <a:t>PROVIMENTO CONJUNTO NO. 014/2018-</a:t>
            </a:r>
            <a:br/>
            <a:r>
              <a:rPr b="0" lang="pt-BR" sz="2800" spc="-1" strike="noStrike">
                <a:solidFill>
                  <a:srgbClr val="bc1c1c"/>
                </a:solidFill>
                <a:latin typeface="Corbel"/>
                <a:ea typeface="DejaVu Sans"/>
              </a:rPr>
              <a:t>         CJRMB/CJCI-TJPA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TextShape 2"/>
          <p:cNvSpPr txBox="1"/>
          <p:nvPr/>
        </p:nvSpPr>
        <p:spPr>
          <a:xfrm>
            <a:off x="832680" y="1037160"/>
            <a:ext cx="7853400" cy="46263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>
            <a:norm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32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DejaVu Sans"/>
              </a:rPr>
              <a:t>Dispõe sobre a adoção de protocolo científico para a colheita de depoimento especial de crianças e adolescentes vítimas ou testemunhas de violência.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DejaVu Sans"/>
              </a:rPr>
              <a:t>Destaques: 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DejaVu Sans"/>
              </a:rPr>
              <a:t>O entrevistador deve ser servidor do quadro efetivo do TJ, podendo ser técnico ou analista.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DejaVu Sans"/>
              </a:rPr>
              <a:t>Art. 1º, §6º- o entrevistador comunicará o Juiz, de imediato, caso verifique que a presença, na sala de audiências, do autor da violência, pode prejudicar o depoimento especial ou colocar o depoente em risco.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DejaVu Sans"/>
              </a:rPr>
              <a:t>Art. 2º Os Juízos que não disponham da estrutura necessária para a realização do depoimento especial poderão utilizar a instalada em outras unidades judiciárias, com prévio agendamento.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DejaVu Sans"/>
              </a:rPr>
              <a:t>Art. 40 Em cumprimento à determinação legal, crianças e adolescentes vítimas ou testemunhas de violência não poderão ser mais ouvidos em depoimento tradicional, no ambiente da sala de audiências, para que não venha a ser configurada violência institucional.</a:t>
            </a:r>
            <a:endParaRPr b="0" lang="pt-BR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pt-BR" sz="2400" spc="-1" strike="noStrike">
              <a:latin typeface="Arial"/>
            </a:endParaRPr>
          </a:p>
        </p:txBody>
      </p:sp>
    </p:spTree>
  </p:cSld>
  <p:timing>
    <p:tnLst>
      <p:par>
        <p:cTn id="46" dur="indefinite" restart="never" nodeType="tmRoot">
          <p:childTnLst>
            <p:seq>
              <p:cTn id="4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2555640" y="3141000"/>
            <a:ext cx="4318920" cy="93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7000" spc="-1" strike="noStrike">
                <a:solidFill>
                  <a:srgbClr val="8d1515"/>
                </a:solidFill>
                <a:latin typeface="Corbel"/>
                <a:ea typeface="Corbel"/>
              </a:rPr>
              <a:t>Obrigada!</a:t>
            </a:r>
            <a:endParaRPr b="0" lang="pt-BR" sz="7000" spc="-1" strike="noStrike"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1907640" y="1052640"/>
            <a:ext cx="5769720" cy="1819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600" spc="-1" strike="noStrike">
                <a:solidFill>
                  <a:srgbClr val="5e0e0e"/>
                </a:solidFill>
                <a:latin typeface="Arial Narrow"/>
                <a:ea typeface="DejaVu Sans"/>
              </a:rPr>
              <a:t>Priscilla T. de A. Costa Moreira</a:t>
            </a:r>
            <a:endParaRPr b="0" lang="pt-BR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3600" spc="-1" strike="noStrike">
              <a:latin typeface="Arial"/>
            </a:endParaRPr>
          </a:p>
        </p:txBody>
      </p:sp>
    </p:spTree>
  </p:cSld>
  <p:timing>
    <p:tnLst>
      <p:par>
        <p:cTn id="48" dur="indefinite" restart="never" nodeType="tmRoot">
          <p:childTnLst>
            <p:seq>
              <p:cTn id="49" dur="indefinite" nodeType="mainSeq">
                <p:childTnLst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4" dur="500"/>
                                        <p:tgtEl>
                                          <p:spTgt spid="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fill="hold" presetClass="entr" presetID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 additive="repl">
                                        <p:cTn id="5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982080" y="11664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4000" spc="-1" strike="noStrike">
                <a:solidFill>
                  <a:srgbClr val="8d1515"/>
                </a:solidFill>
                <a:latin typeface="Corbel"/>
                <a:ea typeface="Corbel"/>
              </a:rPr>
              <a:t>Ementa</a:t>
            </a:r>
            <a:endParaRPr b="0" lang="pt-BR" sz="40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847800" y="1196640"/>
            <a:ext cx="7971120" cy="507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100000"/>
              </a:lnSpc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Estabelece o Sistema de Garantia de Direitos da Criança e do Adolescente Vítima ou Testemunha de Violência e altera a Lei n</a:t>
            </a:r>
            <a:r>
              <a:rPr b="0" lang="pt-BR" sz="2400" spc="-1" strike="noStrike" u="sng" baseline="30000">
                <a:solidFill>
                  <a:srgbClr val="000000"/>
                </a:solidFill>
                <a:uFillTx/>
                <a:latin typeface="Corbel"/>
                <a:ea typeface="Corbel"/>
              </a:rPr>
              <a:t>o</a:t>
            </a: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 8.069, de 13 de julho de 1990 (Estatuto da Criança e do Adolescente).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143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1600" spc="-1" strike="noStrike">
                <a:solidFill>
                  <a:srgbClr val="5e0e0e"/>
                </a:solidFill>
                <a:latin typeface="Arial Narrow"/>
                <a:ea typeface="Arial Narrow"/>
              </a:rPr>
              <a:t>Priscilla T. de A. Costa Moreira</a:t>
            </a:r>
            <a:endParaRPr b="0" lang="pt-BR" sz="1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t-BR" sz="1050" spc="-1" strike="noStrike">
                <a:solidFill>
                  <a:srgbClr val="000000"/>
                </a:solidFill>
                <a:latin typeface="Arial Narrow"/>
                <a:ea typeface="Arial Narrow"/>
              </a:rPr>
              <a:t>Promotora de Justiça / PJ Auxiliar do CAOIJ-MP/PA</a:t>
            </a:r>
            <a:endParaRPr b="0" lang="pt-BR" sz="105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t-BR" sz="1050" spc="-1" strike="noStrike">
              <a:latin typeface="Arial"/>
            </a:endParaRPr>
          </a:p>
        </p:txBody>
      </p:sp>
    </p:spTree>
  </p:cSld>
  <p:timing>
    <p:tnLst>
      <p:par>
        <p:cTn id="10" dur="indefinite" restart="never" nodeType="tmRoot">
          <p:childTnLst>
            <p:seq>
              <p:cTn id="1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951480" y="260640"/>
            <a:ext cx="7579440" cy="1150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PRINCIPAIS INOVAÇÕES</a:t>
            </a:r>
            <a:br/>
            <a:endParaRPr b="0" lang="pt-BR" sz="3200" spc="-1" strike="noStrike">
              <a:latin typeface="Arial"/>
            </a:endParaRPr>
          </a:p>
        </p:txBody>
      </p:sp>
      <p:sp>
        <p:nvSpPr>
          <p:cNvPr id="145" name="CustomShape 2"/>
          <p:cNvSpPr/>
          <p:nvPr/>
        </p:nvSpPr>
        <p:spPr>
          <a:xfrm>
            <a:off x="951480" y="1115640"/>
            <a:ext cx="7703280" cy="489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40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Define parâmetros para o atendimento humanizado de crianças e adolescentes vítimas ou testemunhas de violência, tanto pelos órgãos da Rede de Proteção (educação, saúde, assistência social e segurança pública), como no âmbito do Sistema de Justiça. </a:t>
            </a:r>
            <a:endParaRPr b="0" lang="pt-BR" sz="24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A nova legislação estendeu a escuta protegida também às crianças e adolescentes “testemunhas” da violência.</a:t>
            </a:r>
            <a:endParaRPr b="0" lang="pt-BR" sz="24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 </a:t>
            </a: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Seu principal objetivo foi evitar a </a:t>
            </a:r>
            <a:r>
              <a:rPr b="1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revitimização</a:t>
            </a: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 que sempre ocorre na realização reiterada e desnecessária, por vários órgãos, de relatos das vítima ou testemunhas, resultando na lembrança dolorosa do fato, além de dificultar a superação do trauma e recuperação da saúde psíquica dos atingidos pela violência.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146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2" dur="indefinite" restart="never" nodeType="tmRoot">
          <p:childTnLst>
            <p:seq>
              <p:cTn id="1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ustomShape 1"/>
          <p:cNvSpPr/>
          <p:nvPr/>
        </p:nvSpPr>
        <p:spPr>
          <a:xfrm>
            <a:off x="1331640" y="116640"/>
            <a:ext cx="7348680" cy="122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PRINCIPAIS INOVAÇÕES</a:t>
            </a:r>
            <a:br/>
            <a:endParaRPr b="0" lang="pt-BR" sz="3200" spc="-1" strike="noStrike">
              <a:latin typeface="Arial"/>
            </a:endParaRPr>
          </a:p>
        </p:txBody>
      </p:sp>
      <p:sp>
        <p:nvSpPr>
          <p:cNvPr id="148" name="CustomShape 2"/>
          <p:cNvSpPr/>
          <p:nvPr/>
        </p:nvSpPr>
        <p:spPr>
          <a:xfrm>
            <a:off x="1403640" y="836640"/>
            <a:ext cx="7251120" cy="532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90000"/>
              </a:lnSpc>
            </a:pPr>
            <a:endParaRPr b="0" lang="pt-BR" sz="1800" spc="-1" strike="noStrike"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18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Busca evitar influências externas  ao depoimento da vítima, aprimorando a comprovação do fato criminoso, indispensável à responsabilização criminal do agente.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24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Fomenta o desenvolvimento de políticas integradas e coordenadas, com a estruturação de centros de referência no atendimento às vítimas ou testemunhas de violência. 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2400" spc="-1" strike="noStrike">
              <a:latin typeface="Arial"/>
            </a:endParaRPr>
          </a:p>
          <a:p>
            <a:pPr marL="285840" indent="-284400" algn="just">
              <a:lnSpc>
                <a:spcPct val="9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Prevê a sua aplicação facultativa para as vítimas e testemunhas de violência com idade entre 18 e 21 anos (art. 3º, parágrafo único).</a:t>
            </a: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</a:pPr>
            <a:endParaRPr b="0" lang="pt-BR" sz="2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479"/>
              </a:spcBef>
            </a:pPr>
            <a:endParaRPr b="0" lang="pt-BR" sz="2400" spc="-1" strike="noStrike">
              <a:latin typeface="Arial"/>
            </a:endParaRPr>
          </a:p>
        </p:txBody>
      </p:sp>
      <p:sp>
        <p:nvSpPr>
          <p:cNvPr id="149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4" dur="indefinite" restart="never" nodeType="tmRoot">
          <p:childTnLst>
            <p:seq>
              <p:cTn id="15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827640" y="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TIPOS DE VIOLÊNCIA</a:t>
            </a:r>
            <a:br/>
            <a:r>
              <a:rPr b="1" lang="pt-BR" sz="2400" spc="-1" strike="noStrike">
                <a:solidFill>
                  <a:srgbClr val="8d1515"/>
                </a:solidFill>
                <a:latin typeface="Corbel"/>
                <a:ea typeface="Corbel"/>
              </a:rPr>
              <a:t>(ART. 4º)</a:t>
            </a:r>
            <a:br/>
            <a:endParaRPr b="0" lang="pt-BR" sz="2400" spc="-1" strike="noStrike">
              <a:latin typeface="Arial"/>
            </a:endParaRPr>
          </a:p>
        </p:txBody>
      </p:sp>
      <p:sp>
        <p:nvSpPr>
          <p:cNvPr id="151" name="CustomShape 2"/>
          <p:cNvSpPr/>
          <p:nvPr/>
        </p:nvSpPr>
        <p:spPr>
          <a:xfrm>
            <a:off x="982080" y="260640"/>
            <a:ext cx="7703280" cy="691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8440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Física: </a:t>
            </a: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ofensa à integridade ou saúde corporal que cause sofrimento físico.</a:t>
            </a:r>
            <a:endParaRPr b="0" lang="pt-BR" sz="24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1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Psicológica:</a:t>
            </a: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 abrange atos de discriminação ou desrespeito mediante ameaça, constrangimento, humilhação, , manipulação, isolamento, agressão verbal, xingamento, ridicularização, indiferença, exploração, </a:t>
            </a:r>
            <a:r>
              <a:rPr b="0" i="1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bullying</a:t>
            </a: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 e alienação parental, que prejudique o seu desenvolvimento psíquico ou emocional. </a:t>
            </a:r>
            <a:endParaRPr b="0" lang="pt-BR" sz="2400" spc="-1" strike="noStrike">
              <a:latin typeface="Arial"/>
            </a:endParaRPr>
          </a:p>
          <a:p>
            <a:pPr marL="285840" indent="-284400" algn="just">
              <a:lnSpc>
                <a:spcPct val="10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400" spc="-1" strike="noStrike">
                <a:solidFill>
                  <a:srgbClr val="000000"/>
                </a:solidFill>
                <a:latin typeface="Corbel"/>
                <a:ea typeface="Corbel"/>
              </a:rPr>
              <a:t>A criança ou adolescente que testemunha a prática de crime violento alguém de sua família ou de sua rede de apoio sofre violência psicológica.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152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6" dur="indefinite" restart="never" nodeType="tmRoot">
          <p:childTnLst>
            <p:seq>
              <p:cTn id="17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827640" y="0"/>
            <a:ext cx="7703280" cy="1979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TIPOS DE VIOLÊNCIA</a:t>
            </a:r>
            <a:br/>
            <a:r>
              <a:rPr b="1" lang="pt-BR" sz="2400" spc="-1" strike="noStrike">
                <a:solidFill>
                  <a:srgbClr val="8d1515"/>
                </a:solidFill>
                <a:latin typeface="Corbel"/>
                <a:ea typeface="Corbel"/>
              </a:rPr>
              <a:t>(ART. 4º)</a:t>
            </a:r>
            <a:br/>
            <a:endParaRPr b="0" lang="pt-BR" sz="2400" spc="-1" strike="noStrike">
              <a:latin typeface="Arial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982080" y="260640"/>
            <a:ext cx="7703280" cy="6911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09520" algn="just">
              <a:lnSpc>
                <a:spcPct val="100000"/>
              </a:lnSpc>
              <a:buClr>
                <a:srgbClr val="8d1515"/>
              </a:buClr>
              <a:buFont typeface="Arial"/>
              <a:buChar char="•"/>
            </a:pPr>
            <a:r>
              <a:rPr b="1" lang="pt-BR" sz="2300" spc="-1" strike="noStrike">
                <a:solidFill>
                  <a:srgbClr val="000000"/>
                </a:solidFill>
                <a:latin typeface="Corbel"/>
                <a:ea typeface="Corbel"/>
              </a:rPr>
              <a:t>Sexual:</a:t>
            </a:r>
            <a:r>
              <a:rPr b="0" lang="pt-BR" sz="2300" spc="-1" strike="noStrike">
                <a:solidFill>
                  <a:srgbClr val="000000"/>
                </a:solidFill>
                <a:latin typeface="Corbel"/>
                <a:ea typeface="Corbel"/>
              </a:rPr>
              <a:t> </a:t>
            </a:r>
            <a:endParaRPr b="0" lang="pt-BR" sz="23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80"/>
              </a:spcBef>
            </a:pPr>
            <a:r>
              <a:rPr b="0" lang="pt-BR" sz="2300" spc="-1" strike="noStrike">
                <a:solidFill>
                  <a:srgbClr val="000000"/>
                </a:solidFill>
                <a:latin typeface="Corbel"/>
                <a:ea typeface="Corbel"/>
              </a:rPr>
              <a:t> </a:t>
            </a:r>
            <a:r>
              <a:rPr b="0" lang="pt-BR" sz="2300" spc="-1" strike="noStrike">
                <a:solidFill>
                  <a:srgbClr val="c00000"/>
                </a:solidFill>
                <a:latin typeface="Corbel"/>
                <a:ea typeface="Corbel"/>
              </a:rPr>
              <a:t>-</a:t>
            </a:r>
            <a:r>
              <a:rPr b="0" lang="pt-BR" sz="2300" spc="-1" strike="noStrike">
                <a:solidFill>
                  <a:srgbClr val="000000"/>
                </a:solidFill>
                <a:latin typeface="Corbel"/>
                <a:ea typeface="Corbel"/>
              </a:rPr>
              <a:t> Conduta que constranja a vítima a praticar ou presenciar conjunção carnal ou outro ato libidinoso, inclusive exposição do corpo, em foto ou vídeo, por meio eletrônico ou outro. </a:t>
            </a:r>
            <a:endParaRPr b="0" lang="pt-BR" sz="2300" spc="-1" strike="noStrike">
              <a:latin typeface="Arial"/>
            </a:endParaRPr>
          </a:p>
          <a:p>
            <a:pPr marL="285840" indent="-209520" algn="just">
              <a:lnSpc>
                <a:spcPct val="10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-"/>
            </a:pPr>
            <a:r>
              <a:rPr b="0" lang="pt-BR" sz="2300" spc="-1" strike="noStrike">
                <a:solidFill>
                  <a:srgbClr val="000000"/>
                </a:solidFill>
                <a:latin typeface="Corbel"/>
                <a:ea typeface="Corbel"/>
              </a:rPr>
              <a:t>A violência sexual abrange o abuso, a exploração e o tráfico de pessoas para fins sexuais.</a:t>
            </a:r>
            <a:endParaRPr b="0" lang="pt-BR" sz="23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080"/>
              </a:spcBef>
            </a:pPr>
            <a:endParaRPr b="0" lang="pt-BR" sz="2300" spc="-1" strike="noStrike">
              <a:latin typeface="Arial"/>
            </a:endParaRPr>
          </a:p>
          <a:p>
            <a:pPr marL="285840" indent="-209520" algn="just">
              <a:lnSpc>
                <a:spcPct val="10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1" lang="pt-BR" sz="2300" spc="-1" strike="noStrike">
                <a:solidFill>
                  <a:srgbClr val="000000"/>
                </a:solidFill>
                <a:latin typeface="Corbel"/>
                <a:ea typeface="Corbel"/>
              </a:rPr>
              <a:t>Institucional:</a:t>
            </a:r>
            <a:r>
              <a:rPr b="0" lang="pt-BR" sz="2300" spc="-1" strike="noStrike">
                <a:solidFill>
                  <a:srgbClr val="000000"/>
                </a:solidFill>
                <a:latin typeface="Corbel"/>
                <a:ea typeface="Corbel"/>
              </a:rPr>
              <a:t> inovação da lei, que pode ser perpetrada  por instituição pública ou conveniada, inclusive quando implicar em  revitimização.</a:t>
            </a:r>
            <a:endParaRPr b="0" lang="pt-BR" sz="2300" spc="-1" strike="noStrike">
              <a:latin typeface="Arial"/>
            </a:endParaRPr>
          </a:p>
        </p:txBody>
      </p:sp>
      <p:sp>
        <p:nvSpPr>
          <p:cNvPr id="155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8" dur="indefinite" restart="never" nodeType="tmRoot">
          <p:childTnLst>
            <p:seq>
              <p:cTn id="19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982080" y="-387360"/>
            <a:ext cx="7343280" cy="159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3200" spc="-1" strike="noStrike">
                <a:solidFill>
                  <a:srgbClr val="8d1515"/>
                </a:solidFill>
                <a:latin typeface="Corbel"/>
                <a:ea typeface="Corbel"/>
              </a:rPr>
              <a:t>DIREITOS E GARANTIAS</a:t>
            </a:r>
            <a:br/>
            <a:r>
              <a:rPr b="1" lang="pt-BR" sz="2400" spc="-1" strike="noStrike">
                <a:solidFill>
                  <a:srgbClr val="8d1515"/>
                </a:solidFill>
                <a:latin typeface="Corbel"/>
                <a:ea typeface="Corbel"/>
              </a:rPr>
              <a:t>(ART. 5º)</a:t>
            </a:r>
            <a:endParaRPr b="0" lang="pt-BR" sz="24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982080" y="955440"/>
            <a:ext cx="7703280" cy="516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285840" indent="-219600" algn="just">
              <a:lnSpc>
                <a:spcPct val="80000"/>
              </a:lnSpc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Prioridade absoluta e respeito à condição peculiar de pessoa em desenvolvimento.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Receber tratamento digno e ter preservada a sua intimidade e condições pessoais.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Receber informação adequada.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Ser ouvido e expressar livremente os seus desejos e opiniões, ou “permanecer em silêncio”.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Assistência jurídica e psicossocial.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Oitiva em horário que lhe for mais adequado e conveniente, sempre que possível.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Segurança e resguardo quanto a qualquer forma de intimidação, ameaça ou violência.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Conhecer e ser assistido por profissionais capacitados.</a:t>
            </a:r>
            <a:endParaRPr b="0" lang="pt-BR" sz="2200" spc="-1" strike="noStrike">
              <a:latin typeface="Arial"/>
            </a:endParaRPr>
          </a:p>
          <a:p>
            <a:pPr marL="285840" indent="-219600" algn="just">
              <a:lnSpc>
                <a:spcPct val="8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200" spc="-1" strike="noStrike">
                <a:solidFill>
                  <a:srgbClr val="000000"/>
                </a:solidFill>
                <a:latin typeface="Corbel"/>
                <a:ea typeface="Corbel"/>
              </a:rPr>
              <a:t>Confidencialidade das informações prestadas.</a:t>
            </a:r>
            <a:endParaRPr b="0" lang="pt-BR" sz="2200" spc="-1" strike="noStrike">
              <a:latin typeface="Arial"/>
            </a:endParaRPr>
          </a:p>
        </p:txBody>
      </p:sp>
      <p:sp>
        <p:nvSpPr>
          <p:cNvPr id="158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0" dur="indefinite" restart="never" nodeType="tmRoot">
          <p:childTnLst>
            <p:seq>
              <p:cTn id="21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982080" y="260640"/>
            <a:ext cx="7343280" cy="944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t-BR" sz="2000" spc="-1" strike="noStrike">
                <a:solidFill>
                  <a:srgbClr val="8d1515"/>
                </a:solidFill>
                <a:latin typeface="Corbel"/>
                <a:ea typeface="Corbel"/>
              </a:rPr>
              <a:t>PARÂMETROS PARA ESCUTA DE CRIANÇAS E ADOLESCENTES EM SITUAÇÃO DE VIOLÊNCIA *</a:t>
            </a:r>
            <a:br/>
            <a:endParaRPr b="0" lang="pt-BR" sz="2000" spc="-1" strike="noStrike">
              <a:latin typeface="Arial"/>
            </a:endParaRPr>
          </a:p>
        </p:txBody>
      </p:sp>
      <p:sp>
        <p:nvSpPr>
          <p:cNvPr id="160" name="CustomShape 2"/>
          <p:cNvSpPr/>
          <p:nvPr/>
        </p:nvSpPr>
        <p:spPr>
          <a:xfrm>
            <a:off x="982080" y="1124640"/>
            <a:ext cx="7703280" cy="5161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just">
              <a:lnSpc>
                <a:spcPct val="90000"/>
              </a:lnSpc>
            </a:pPr>
            <a:endParaRPr b="0" lang="pt-BR" sz="1800" spc="-1" strike="noStrike">
              <a:latin typeface="Arial"/>
            </a:endParaRPr>
          </a:p>
          <a:p>
            <a:pPr marL="343800" indent="-29844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8d1515"/>
                </a:solidFill>
                <a:latin typeface="Corbel"/>
                <a:ea typeface="Corbel"/>
              </a:rPr>
              <a:t>Intervenção precoce, mínima e urgente: </a:t>
            </a: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 A atuação das autoridades competentes deve ser efetuada logo que a situação de perigo seja conhecida (art. 100, VI, ECA). Intervenção mínima é aquela que deve ser exercida exclusivamente pelas autoridades e instituições cuja ação seja indispensável à efetiva promoção dos direitos e a proteção da criança e do adolescente (art. 100, VII, ECA). A intervenção urgente implica em prover respostas rápidas às adversidades sofridas pelas crianças e adolescentes.</a:t>
            </a:r>
            <a:endParaRPr b="0" lang="pt-BR" sz="2000" spc="-1" strike="noStrike">
              <a:latin typeface="Arial"/>
            </a:endParaRPr>
          </a:p>
          <a:p>
            <a:pPr marL="343800" indent="-298440" algn="just">
              <a:lnSpc>
                <a:spcPct val="90000"/>
              </a:lnSpc>
              <a:spcBef>
                <a:spcPts val="961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2000" spc="-1" strike="noStrike">
                <a:solidFill>
                  <a:srgbClr val="8d1515"/>
                </a:solidFill>
                <a:latin typeface="Corbel"/>
                <a:ea typeface="Corbel"/>
              </a:rPr>
              <a:t>Direito de participação e a ser ouvido: </a:t>
            </a:r>
            <a:r>
              <a:rPr b="0" lang="pt-BR" sz="2000" spc="-1" strike="noStrike">
                <a:solidFill>
                  <a:srgbClr val="000000"/>
                </a:solidFill>
                <a:latin typeface="Corbel"/>
                <a:ea typeface="Corbel"/>
              </a:rPr>
              <a:t>Crianças e os adolescentes têm o direito de expressar seus pontos de vista, opiniões e crenças em assuntos que afetam a sua vida. Devem ser ouvidos em qualquer processo judicial e procedimentos administrativos referentes à garantia de seus direitos.</a:t>
            </a:r>
            <a:endParaRPr b="0" lang="pt-BR" sz="2000" spc="-1" strike="noStrike">
              <a:latin typeface="Arial"/>
            </a:endParaRPr>
          </a:p>
          <a:p>
            <a:pPr marL="285840" indent="-168840" algn="just">
              <a:lnSpc>
                <a:spcPct val="100000"/>
              </a:lnSpc>
              <a:spcBef>
                <a:spcPts val="1080"/>
              </a:spcBef>
              <a:buClr>
                <a:srgbClr val="8d1515"/>
              </a:buClr>
              <a:buFont typeface="Arial"/>
              <a:buChar char="•"/>
            </a:pPr>
            <a:r>
              <a:rPr b="0" lang="pt-BR" sz="1400" spc="-1" strike="noStrike">
                <a:solidFill>
                  <a:srgbClr val="000000"/>
                </a:solidFill>
                <a:latin typeface="Corbel"/>
                <a:ea typeface="Corbel"/>
              </a:rPr>
              <a:t>*Fonte: Comissão Intersetorial de Enfrentamento à Violência Sexual contra Crianças e Adolescentes, colegiado vinculado à Secretaria Nacional dos Direitos da Criança e do Adolescente do Ministério dos Direitos Humanos (SNDCA/MDH). Ano 2017.</a:t>
            </a:r>
            <a:endParaRPr b="0" lang="pt-BR" sz="1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901"/>
              </a:spcBef>
            </a:pPr>
            <a:endParaRPr b="0" lang="pt-BR" sz="1400" spc="-1" strike="noStrike">
              <a:latin typeface="Arial"/>
            </a:endParaRPr>
          </a:p>
          <a:p>
            <a:pPr algn="just">
              <a:lnSpc>
                <a:spcPct val="90000"/>
              </a:lnSpc>
              <a:spcBef>
                <a:spcPts val="1080"/>
              </a:spcBef>
            </a:pPr>
            <a:endParaRPr b="0" lang="pt-BR" sz="1400" spc="-1" strike="noStrike">
              <a:latin typeface="Arial"/>
            </a:endParaRPr>
          </a:p>
        </p:txBody>
      </p:sp>
      <p:sp>
        <p:nvSpPr>
          <p:cNvPr id="161" name="CustomShape 3"/>
          <p:cNvSpPr/>
          <p:nvPr/>
        </p:nvSpPr>
        <p:spPr>
          <a:xfrm>
            <a:off x="6264720" y="6381360"/>
            <a:ext cx="2914200" cy="50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22" dur="indefinite" restart="never" nodeType="tmRoot">
          <p:childTnLst>
            <p:seq>
              <p:cTn id="23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Application>LibreOffice/6.0.7.3$Windows_X86_64 LibreOffice_project/dc89aa7a9eabfd848af146d5086077aeed2ae4a5</Application>
  <Words>2039</Words>
  <Paragraphs>154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LUIZ OTAVIO OLIVEIRA MOREIRA</dc:creator>
  <dc:description/>
  <dc:language>pt-BR</dc:language>
  <cp:lastModifiedBy/>
  <dcterms:modified xsi:type="dcterms:W3CDTF">2021-05-01T00:08:25Z</dcterms:modified>
  <cp:revision>12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23</vt:i4>
  </property>
</Properties>
</file>